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7"/>
  </p:notesMasterIdLst>
  <p:sldIdLst>
    <p:sldId id="257" r:id="rId2"/>
    <p:sldId id="258" r:id="rId3"/>
    <p:sldId id="266" r:id="rId4"/>
    <p:sldId id="265" r:id="rId5"/>
    <p:sldId id="269" r:id="rId6"/>
    <p:sldId id="268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59" r:id="rId21"/>
    <p:sldId id="260" r:id="rId22"/>
    <p:sldId id="261" r:id="rId23"/>
    <p:sldId id="262" r:id="rId24"/>
    <p:sldId id="263" r:id="rId25"/>
    <p:sldId id="264" r:id="rId26"/>
  </p:sldIdLst>
  <p:sldSz cx="9144000" cy="5143500" type="screen16x9"/>
  <p:notesSz cx="6858000" cy="9144000"/>
  <p:embeddedFontLst>
    <p:embeddedFont>
      <p:font typeface="나눔고딕" panose="020B0600000101010101" charset="-127"/>
      <p:regular r:id="rId28"/>
      <p:bold r:id="rId29"/>
    </p:embeddedFont>
    <p:embeddedFont>
      <p:font typeface="함초롬돋움" panose="020B0604000101010101" pitchFamily="50" charset="-127"/>
      <p:regular r:id="rId30"/>
      <p:bold r:id="rId31"/>
    </p:embeddedFont>
    <p:embeddedFont>
      <p:font typeface="맑은 고딕" panose="020B0503020000020004" pitchFamily="50" charset="-127"/>
      <p:regular r:id="rId32"/>
      <p:bold r:id="rId33"/>
    </p:embeddedFont>
    <p:embeddedFont>
      <p:font typeface="한컴 고딕" panose="02000500000000000000" pitchFamily="2" charset="-127"/>
      <p:regular r:id="rId34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발표" id="{1657B93F-AC79-4F53-B348-4B7581251577}">
          <p14:sldIdLst>
            <p14:sldId id="257"/>
            <p14:sldId id="258"/>
            <p14:sldId id="266"/>
            <p14:sldId id="265"/>
            <p14:sldId id="269"/>
            <p14:sldId id="268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</p14:sldIdLst>
        </p14:section>
        <p14:section name="양식" id="{61E45E72-C6A2-4484-AC7D-DE6EE3AB230A}">
          <p14:sldIdLst>
            <p14:sldId id="259"/>
            <p14:sldId id="260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99CC"/>
    <a:srgbClr val="366C5B"/>
    <a:srgbClr val="3E6049"/>
    <a:srgbClr val="507C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202" y="6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B27D74-848A-405A-AB08-C3F702D14304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8E9B69-243F-4F37-A271-36D5B116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657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E3284-4031-4362-AE3A-B179B6BAB059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070A-B5FC-4999-BE0B-445724BA412C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8177-4B4B-4B2B-A38A-0780397F7AB4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1F039-94AF-429D-93C9-F2260C6928C9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1E236-F578-4E46-B665-F57B1030B23F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E24AA-E32B-4F30-987E-47A216FB74ED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5964F-1381-4DF4-971A-DCE907E45657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09DE3-CE6F-4F42-99BD-F5A64B05BD47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8E41-1CDA-4542-A28A-B66C59699DFD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D8F8-88CE-4225-997E-BFD8703BFBD5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75CA-350B-42EF-A5D5-C4D47435B00E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A8606-FB8D-4563-B6B6-1726CDD87E85}" type="datetime1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2"/>
                    </a14:imgEffect>
                    <a14:imgEffect>
                      <a14:sharpenSoften amount="-6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26" name="Picture 2" descr="C:\Users\jino\Downloads\noun_33801_cc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7429"/>
          <a:stretch/>
        </p:blipFill>
        <p:spPr bwMode="auto">
          <a:xfrm>
            <a:off x="3419872" y="614906"/>
            <a:ext cx="2088232" cy="201166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1655676" y="2607518"/>
            <a:ext cx="5616624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B0600000101010101" charset="-127"/>
                <a:ea typeface="나눔고딕" panose="020B0600000101010101" charset="-127"/>
              </a:rPr>
              <a:t>나만의  레시피  공유  애플리케이션</a:t>
            </a:r>
            <a:r>
              <a:rPr lang="en-US" altLang="ko-KR" sz="2800" b="1" spc="-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B0600000101010101" charset="-127"/>
                <a:ea typeface="나눔고딕" panose="020B0600000101010101" charset="-127"/>
              </a:rPr>
              <a:t>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645886" y="3545370"/>
            <a:ext cx="561662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spc="60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AR</a:t>
            </a:r>
            <a:r>
              <a:rPr lang="ko-KR" altLang="en-US" sz="1100" b="1" spc="60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카메라를 통한 식재료 인식</a:t>
            </a:r>
            <a:endParaRPr lang="ko-KR" altLang="en-US" sz="1100" b="1" spc="6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7D8054-6DC5-45D8-A419-5C7FB24DEC96}"/>
              </a:ext>
            </a:extLst>
          </p:cNvPr>
          <p:cNvSpPr txBox="1"/>
          <p:nvPr/>
        </p:nvSpPr>
        <p:spPr>
          <a:xfrm>
            <a:off x="7380312" y="4417536"/>
            <a:ext cx="1944216" cy="60016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2015150000 </a:t>
            </a:r>
            <a:r>
              <a:rPr lang="ko-KR" altLang="en-US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박병남</a:t>
            </a:r>
            <a:endParaRPr lang="en-US" altLang="ko-KR" sz="1100" b="1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en-US" altLang="ko-KR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2015152000 </a:t>
            </a:r>
            <a:r>
              <a:rPr lang="ko-KR" altLang="en-US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유현승</a:t>
            </a:r>
            <a:endParaRPr lang="en-US" altLang="ko-KR" sz="1100" b="1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en-US" altLang="ko-KR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2015152027 </a:t>
            </a:r>
            <a:r>
              <a:rPr lang="ko-KR" altLang="en-US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이동준</a:t>
            </a:r>
            <a:endParaRPr lang="ko-KR" altLang="en-US" sz="1100" b="1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787C39-CAB3-43C6-B4F8-336B5C8DB396}"/>
              </a:ext>
            </a:extLst>
          </p:cNvPr>
          <p:cNvSpPr txBox="1"/>
          <p:nvPr/>
        </p:nvSpPr>
        <p:spPr>
          <a:xfrm>
            <a:off x="7596336" y="4155926"/>
            <a:ext cx="1944216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최종필 교수님</a:t>
            </a:r>
            <a:endParaRPr lang="ko-KR" altLang="en-US" sz="1100" b="1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4CAD28E-9AC2-4630-B914-A2E4A577BDFC}"/>
              </a:ext>
            </a:extLst>
          </p:cNvPr>
          <p:cNvCxnSpPr>
            <a:cxnSpLocks/>
          </p:cNvCxnSpPr>
          <p:nvPr/>
        </p:nvCxnSpPr>
        <p:spPr>
          <a:xfrm>
            <a:off x="8172400" y="4417536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EFC11951-9429-45AD-880A-8C5287B4019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720" y="0"/>
            <a:ext cx="1206280" cy="7775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30AFE20-A431-4E0D-B252-E0DE1C482132}"/>
              </a:ext>
            </a:extLst>
          </p:cNvPr>
          <p:cNvSpPr/>
          <p:nvPr/>
        </p:nvSpPr>
        <p:spPr>
          <a:xfrm>
            <a:off x="3794575" y="3049767"/>
            <a:ext cx="13388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b="1" spc="-300">
                <a:solidFill>
                  <a:srgbClr val="4AB4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B0600000101010101" charset="-127"/>
                <a:ea typeface="나눔고딕" panose="020B0600000101010101" charset="-127"/>
              </a:rPr>
              <a:t>‘ </a:t>
            </a:r>
            <a:r>
              <a:rPr lang="ko-KR" altLang="en-US" sz="2800" b="1" spc="-300">
                <a:solidFill>
                  <a:srgbClr val="4AB4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B0600000101010101" charset="-127"/>
                <a:ea typeface="나눔고딕" panose="020B0600000101010101" charset="-127"/>
              </a:rPr>
              <a:t>혼      쿡 </a:t>
            </a:r>
            <a:r>
              <a:rPr lang="en-US" altLang="ko-KR" sz="2800" b="1" spc="-300">
                <a:solidFill>
                  <a:srgbClr val="4AB4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B0600000101010101" charset="-127"/>
                <a:ea typeface="나눔고딕" panose="020B0600000101010101" charset="-127"/>
              </a:rPr>
              <a:t>’</a:t>
            </a:r>
            <a:endParaRPr lang="ko-KR" altLang="en-US" sz="20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575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4" dur="34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41" fill="hold">
                                          <p:stCondLst>
                                            <p:cond delay="34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4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17" decel="50000" autoRev="1" fill="hold">
                                          <p:stCondLst>
                                            <p:cond delay="34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2" fill="hold">
                                          <p:stCondLst>
                                            <p:cond delay="64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6" grpId="0"/>
      <p:bldP spid="7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0" y="272534"/>
            <a:ext cx="18722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개 발 환 경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10</a:t>
            </a:fld>
            <a:endParaRPr lang="ko-KR" altLang="en-US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E3B70FB5-3751-4665-9359-7510D60F53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2105388"/>
              </p:ext>
            </p:extLst>
          </p:nvPr>
        </p:nvGraphicFramePr>
        <p:xfrm>
          <a:off x="2411760" y="1203598"/>
          <a:ext cx="5400600" cy="30243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7573">
                  <a:extLst>
                    <a:ext uri="{9D8B030D-6E8A-4147-A177-3AD203B41FA5}">
                      <a16:colId xmlns:a16="http://schemas.microsoft.com/office/drawing/2014/main" val="1049497285"/>
                    </a:ext>
                  </a:extLst>
                </a:gridCol>
                <a:gridCol w="3553027">
                  <a:extLst>
                    <a:ext uri="{9D8B030D-6E8A-4147-A177-3AD203B41FA5}">
                      <a16:colId xmlns:a16="http://schemas.microsoft.com/office/drawing/2014/main" val="2350129842"/>
                    </a:ext>
                  </a:extLst>
                </a:gridCol>
              </a:tblGrid>
              <a:tr h="6048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운    영    체    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Windows 10</a:t>
                      </a:r>
                      <a:endParaRPr lang="ko-KR" altLang="en-US" sz="16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930623"/>
                  </a:ext>
                </a:extLst>
              </a:tr>
              <a:tr h="6048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개    발    언    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C#</a:t>
                      </a:r>
                      <a:endParaRPr lang="ko-KR" altLang="en-US" sz="16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510706"/>
                  </a:ext>
                </a:extLst>
              </a:tr>
              <a:tr h="6048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개    발    도    구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Unity, Android Studio</a:t>
                      </a:r>
                      <a:endParaRPr lang="ko-KR" altLang="en-US" sz="16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3154744"/>
                  </a:ext>
                </a:extLst>
              </a:tr>
              <a:tr h="6048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데 이 터 베 이 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MySQL, Vuforia(AR Camera Image)</a:t>
                      </a:r>
                      <a:endParaRPr lang="ko-KR" altLang="en-US" sz="16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56957932"/>
                  </a:ext>
                </a:extLst>
              </a:tr>
              <a:tr h="6048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서                  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Php v00.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464429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9916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005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시스템 구성도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011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>
            <a:cxnSpLocks/>
          </p:cNvCxnSpPr>
          <p:nvPr/>
        </p:nvCxnSpPr>
        <p:spPr>
          <a:xfrm>
            <a:off x="1979712" y="457200"/>
            <a:ext cx="6912768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2456" y="272534"/>
            <a:ext cx="18722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시스템 구성도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307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006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필요기술 </a:t>
            </a:r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&amp; </a:t>
            </a:r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선행연구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0095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0" y="134034"/>
            <a:ext cx="1872208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필요기술  </a:t>
            </a:r>
            <a:r>
              <a:rPr lang="en-US" altLang="ko-KR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&amp; </a:t>
            </a:r>
          </a:p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선행연구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167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007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업무 분담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6435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0" y="272534"/>
            <a:ext cx="18722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업 무 분 담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16</a:t>
            </a:fld>
            <a:endParaRPr lang="ko-KR" altLang="en-US"/>
          </a:p>
        </p:txBody>
      </p:sp>
      <p:graphicFrame>
        <p:nvGraphicFramePr>
          <p:cNvPr id="6" name="표 2">
            <a:extLst>
              <a:ext uri="{FF2B5EF4-FFF2-40B4-BE49-F238E27FC236}">
                <a16:creationId xmlns:a16="http://schemas.microsoft.com/office/drawing/2014/main" id="{E3D22537-73F9-4D3E-B5E4-D4D05F8C6F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711712"/>
              </p:ext>
            </p:extLst>
          </p:nvPr>
        </p:nvGraphicFramePr>
        <p:xfrm>
          <a:off x="1979712" y="723355"/>
          <a:ext cx="6408712" cy="39539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87262">
                  <a:extLst>
                    <a:ext uri="{9D8B030D-6E8A-4147-A177-3AD203B41FA5}">
                      <a16:colId xmlns:a16="http://schemas.microsoft.com/office/drawing/2014/main" val="1049497285"/>
                    </a:ext>
                  </a:extLst>
                </a:gridCol>
                <a:gridCol w="1602591">
                  <a:extLst>
                    <a:ext uri="{9D8B030D-6E8A-4147-A177-3AD203B41FA5}">
                      <a16:colId xmlns:a16="http://schemas.microsoft.com/office/drawing/2014/main" val="2350129842"/>
                    </a:ext>
                  </a:extLst>
                </a:gridCol>
                <a:gridCol w="1718130">
                  <a:extLst>
                    <a:ext uri="{9D8B030D-6E8A-4147-A177-3AD203B41FA5}">
                      <a16:colId xmlns:a16="http://schemas.microsoft.com/office/drawing/2014/main" val="2736716521"/>
                    </a:ext>
                  </a:extLst>
                </a:gridCol>
                <a:gridCol w="1700729">
                  <a:extLst>
                    <a:ext uri="{9D8B030D-6E8A-4147-A177-3AD203B41FA5}">
                      <a16:colId xmlns:a16="http://schemas.microsoft.com/office/drawing/2014/main" val="16116812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2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이  름</a:t>
                      </a:r>
                      <a:endParaRPr lang="en-US" altLang="ko-KR" sz="1200" b="1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algn="l" latinLnBrk="1"/>
                      <a:r>
                        <a:rPr lang="ko-KR" altLang="en-US" sz="12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구  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박 병 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유 현 승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이 동 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0950916"/>
                  </a:ext>
                </a:extLst>
              </a:tr>
              <a:tr h="6762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자 료 탐 색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MySQL, php</a:t>
                      </a:r>
                    </a:p>
                    <a:p>
                      <a:pPr latinLnBrk="1"/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설치 및 사용법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GitHub (Desktop) </a:t>
                      </a:r>
                    </a:p>
                    <a:p>
                      <a:pPr latinLnBrk="1"/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설치 및</a:t>
                      </a:r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 </a:t>
                      </a:r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사용법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Unity (Hub)</a:t>
                      </a:r>
                    </a:p>
                    <a:p>
                      <a:pPr latinLnBrk="1"/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설치 및 사용법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930623"/>
                  </a:ext>
                </a:extLst>
              </a:tr>
              <a:tr h="7917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설         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App </a:t>
                      </a:r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사용자 정보</a:t>
                      </a:r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latinLnBrk="1"/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데이터베이스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Vuforia </a:t>
                      </a:r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이미지</a:t>
                      </a:r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latinLnBrk="1"/>
                      <a:r>
                        <a:rPr lang="ko-KR" altLang="en-US" sz="1400" b="0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타겟 데이터베이스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510706"/>
                  </a:ext>
                </a:extLst>
              </a:tr>
              <a:tr h="6762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i="0">
                          <a:latin typeface="나눔고딕" panose="020B0600000101010101" charset="-127"/>
                          <a:ea typeface="나눔고딕" panose="020B0600000101010101" charset="-127"/>
                        </a:rPr>
                        <a:t>구         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46442956"/>
                  </a:ext>
                </a:extLst>
              </a:tr>
              <a:tr h="676254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6641262"/>
                  </a:ext>
                </a:extLst>
              </a:tr>
              <a:tr h="676254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b="0" i="0"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82610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3542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008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졸업연구 수행일정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995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-36512" y="134034"/>
            <a:ext cx="1872208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졸 업 연 구 </a:t>
            </a:r>
            <a:endParaRPr lang="en-US" altLang="ko-KR" b="1" i="1" spc="-15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수 행 일 정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1269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C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79812" y="1491630"/>
            <a:ext cx="338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spc="-300" dirty="0" err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QnA</a:t>
            </a:r>
            <a:endParaRPr lang="en-US" altLang="ko-KR" sz="7200" spc="-3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275856" y="2571750"/>
            <a:ext cx="26282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0449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-612580" y="0"/>
            <a:ext cx="2808316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3100" y="767194"/>
            <a:ext cx="1512168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목  차</a:t>
            </a:r>
            <a:endParaRPr lang="ko-KR" altLang="en-US" sz="2400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52332" y="915566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001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78600" y="1300666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졸업연구 개요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52332" y="1719345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002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778600" y="2092145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관련연구 사례 </a:t>
            </a:r>
            <a:r>
              <a:rPr lang="en-US" altLang="ko-KR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&amp; </a:t>
            </a:r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구현기능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52332" y="2563654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003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78600" y="2922012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시스템 시나리오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A23B0D-1E2A-4E82-AAF2-136E23301ED2}"/>
              </a:ext>
            </a:extLst>
          </p:cNvPr>
          <p:cNvSpPr txBox="1"/>
          <p:nvPr/>
        </p:nvSpPr>
        <p:spPr>
          <a:xfrm>
            <a:off x="2752332" y="3407963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004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065050-8900-4456-BE4E-B910FEC1E523}"/>
              </a:ext>
            </a:extLst>
          </p:cNvPr>
          <p:cNvSpPr txBox="1"/>
          <p:nvPr/>
        </p:nvSpPr>
        <p:spPr>
          <a:xfrm>
            <a:off x="2778600" y="3768713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개발환경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53EA5D9-7C75-48A5-AD53-92A6E0D60BCC}"/>
              </a:ext>
            </a:extLst>
          </p:cNvPr>
          <p:cNvCxnSpPr>
            <a:cxnSpLocks/>
          </p:cNvCxnSpPr>
          <p:nvPr/>
        </p:nvCxnSpPr>
        <p:spPr>
          <a:xfrm>
            <a:off x="5508104" y="1059582"/>
            <a:ext cx="0" cy="3168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EC7A0B5-4026-45D0-992F-4B04FF12AF5E}"/>
              </a:ext>
            </a:extLst>
          </p:cNvPr>
          <p:cNvSpPr txBox="1"/>
          <p:nvPr/>
        </p:nvSpPr>
        <p:spPr>
          <a:xfrm>
            <a:off x="6012160" y="915566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005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71B913-7AC1-4E9A-9F50-085660CCBF2D}"/>
              </a:ext>
            </a:extLst>
          </p:cNvPr>
          <p:cNvSpPr txBox="1"/>
          <p:nvPr/>
        </p:nvSpPr>
        <p:spPr>
          <a:xfrm>
            <a:off x="6038428" y="1279043"/>
            <a:ext cx="1921577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시스템 구성도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687175-3E2E-43B6-835C-F2370869936E}"/>
              </a:ext>
            </a:extLst>
          </p:cNvPr>
          <p:cNvSpPr txBox="1"/>
          <p:nvPr/>
        </p:nvSpPr>
        <p:spPr>
          <a:xfrm>
            <a:off x="6012160" y="1736439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006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B1C606-3869-47D0-A1A8-CDE46278625B}"/>
              </a:ext>
            </a:extLst>
          </p:cNvPr>
          <p:cNvSpPr txBox="1"/>
          <p:nvPr/>
        </p:nvSpPr>
        <p:spPr>
          <a:xfrm>
            <a:off x="6038428" y="2102526"/>
            <a:ext cx="2232243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필요기술 </a:t>
            </a:r>
            <a:r>
              <a:rPr lang="en-US" altLang="ko-KR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&amp; </a:t>
            </a:r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선행연구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C9B1F0-36F4-4E7B-A1D2-A4CBC4172916}"/>
              </a:ext>
            </a:extLst>
          </p:cNvPr>
          <p:cNvSpPr txBox="1"/>
          <p:nvPr/>
        </p:nvSpPr>
        <p:spPr>
          <a:xfrm>
            <a:off x="6012160" y="2580748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007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3F7855E-10BC-4EB4-B295-FA17EA9934A0}"/>
              </a:ext>
            </a:extLst>
          </p:cNvPr>
          <p:cNvSpPr txBox="1"/>
          <p:nvPr/>
        </p:nvSpPr>
        <p:spPr>
          <a:xfrm>
            <a:off x="6038428" y="2955485"/>
            <a:ext cx="1970482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업무분담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A2E0C18-5C9B-4FE6-B771-3DAE97E9FB5C}"/>
              </a:ext>
            </a:extLst>
          </p:cNvPr>
          <p:cNvSpPr txBox="1"/>
          <p:nvPr/>
        </p:nvSpPr>
        <p:spPr>
          <a:xfrm>
            <a:off x="6012160" y="3425057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008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91E85B3-3688-4FF1-8384-42556D534B36}"/>
              </a:ext>
            </a:extLst>
          </p:cNvPr>
          <p:cNvSpPr txBox="1"/>
          <p:nvPr/>
        </p:nvSpPr>
        <p:spPr>
          <a:xfrm>
            <a:off x="6038428" y="3812856"/>
            <a:ext cx="1921572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졸업연구 수행일정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0A60CA-1B65-41D0-932E-9AE2D4CDA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5378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5" grpId="0"/>
      <p:bldP spid="16" grpId="0"/>
      <p:bldP spid="19" grpId="0"/>
      <p:bldP spid="20" grpId="0"/>
      <p:bldP spid="23" grpId="0"/>
      <p:bldP spid="24" grpId="0"/>
      <p:bldP spid="25" grpId="0"/>
      <p:bldP spid="26" grpId="0"/>
      <p:bldP spid="27" grpId="0"/>
      <p:bldP spid="28" grpId="0"/>
      <p:bldP spid="30" grpId="0"/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졸업연구 개요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2627784" y="1685865"/>
            <a:ext cx="2160240" cy="2160240"/>
          </a:xfrm>
          <a:prstGeom prst="ellipse">
            <a:avLst/>
          </a:prstGeom>
          <a:solidFill>
            <a:srgbClr val="2E645B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39752" y="2535152"/>
            <a:ext cx="2448272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50" dirty="0">
                <a:latin typeface="나눔고딕" panose="020B0600000101010101" charset="-127"/>
                <a:ea typeface="나눔고딕" panose="020B0600000101010101" charset="-127"/>
              </a:rPr>
              <a:t>식 문화 </a:t>
            </a:r>
            <a:r>
              <a:rPr lang="ko-KR" altLang="en-US" sz="1200" spc="-150" dirty="0" err="1">
                <a:latin typeface="나눔고딕" panose="020B0600000101010101" charset="-127"/>
                <a:ea typeface="나눔고딕" panose="020B0600000101010101" charset="-127"/>
              </a:rPr>
              <a:t>콘텐츠</a:t>
            </a:r>
            <a:r>
              <a:rPr lang="ko-KR" altLang="en-US" sz="1200" spc="-150" dirty="0">
                <a:latin typeface="나눔고딕" panose="020B0600000101010101" charset="-127"/>
                <a:ea typeface="나눔고딕" panose="020B0600000101010101" charset="-127"/>
              </a:rPr>
              <a:t> </a:t>
            </a:r>
            <a:endParaRPr lang="en-US" altLang="ko-KR" sz="12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200" spc="-150" dirty="0">
                <a:latin typeface="나눔고딕" panose="020B0600000101010101" charset="-127"/>
                <a:ea typeface="나눔고딕" panose="020B0600000101010101" charset="-127"/>
              </a:rPr>
              <a:t>활용 실태</a:t>
            </a:r>
          </a:p>
        </p:txBody>
      </p:sp>
      <p:sp>
        <p:nvSpPr>
          <p:cNvPr id="16" name="타원 15"/>
          <p:cNvSpPr/>
          <p:nvPr/>
        </p:nvSpPr>
        <p:spPr>
          <a:xfrm>
            <a:off x="4139951" y="1592065"/>
            <a:ext cx="2347837" cy="2347837"/>
          </a:xfrm>
          <a:prstGeom prst="ellipse">
            <a:avLst/>
          </a:prstGeom>
          <a:solidFill>
            <a:srgbClr val="3D8377">
              <a:alpha val="7058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139952" y="2535150"/>
            <a:ext cx="2448272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50" dirty="0">
                <a:latin typeface="나눔고딕" panose="020B0600000101010101" charset="-127"/>
                <a:ea typeface="나눔고딕" panose="020B0600000101010101" charset="-127"/>
              </a:rPr>
              <a:t>실패한 현대 </a:t>
            </a:r>
            <a:r>
              <a:rPr lang="ko-KR" altLang="en-US" sz="1200" spc="-150" dirty="0" err="1">
                <a:latin typeface="나눔고딕" panose="020B0600000101010101" charset="-127"/>
                <a:ea typeface="나눔고딕" panose="020B0600000101010101" charset="-127"/>
              </a:rPr>
              <a:t>콘텐츠</a:t>
            </a:r>
            <a:endParaRPr lang="en-US" altLang="ko-KR" sz="12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200" spc="-150" dirty="0">
                <a:latin typeface="나눔고딕" panose="020B0600000101010101" charset="-127"/>
                <a:ea typeface="나눔고딕" panose="020B0600000101010101" charset="-127"/>
              </a:rPr>
              <a:t>제작 실태</a:t>
            </a:r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4499992" y="1440440"/>
            <a:ext cx="576064" cy="1293897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V="1">
            <a:off x="5076056" y="1437390"/>
            <a:ext cx="936104" cy="305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68144" y="1245902"/>
            <a:ext cx="180020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latin typeface="나눔고딕" panose="020B0600000101010101" charset="-127"/>
                <a:ea typeface="나눔고딕" panose="020B0600000101010101" charset="-127"/>
              </a:rPr>
              <a:t>비슷한 양상을 보임</a:t>
            </a:r>
            <a:endParaRPr lang="ko-KR" altLang="en-US" spc="-150" dirty="0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416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食문화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콘텐츠의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문제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83668" y="1637387"/>
            <a:ext cx="5976664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우리 식 문화를 제대로 이해하고 </a:t>
            </a:r>
            <a:endParaRPr lang="en-US" altLang="ko-KR" spc="-150" dirty="0">
              <a:solidFill>
                <a:schemeClr val="tx1">
                  <a:lumMod val="85000"/>
                  <a:lumOff val="1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올바른 </a:t>
            </a:r>
            <a:r>
              <a:rPr lang="ko-KR" altLang="en-US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콘텐츠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제작의 필요성 인식</a:t>
            </a:r>
          </a:p>
        </p:txBody>
      </p:sp>
      <p:sp>
        <p:nvSpPr>
          <p:cNvPr id="12" name="오른쪽 화살표 11"/>
          <p:cNvSpPr/>
          <p:nvPr/>
        </p:nvSpPr>
        <p:spPr>
          <a:xfrm rot="5400000">
            <a:off x="4318831" y="2428875"/>
            <a:ext cx="506338" cy="504056"/>
          </a:xfrm>
          <a:prstGeom prst="rightArrow">
            <a:avLst/>
          </a:prstGeom>
          <a:solidFill>
            <a:srgbClr val="3D83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583668" y="3075806"/>
            <a:ext cx="597666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EBS </a:t>
            </a:r>
            <a:r>
              <a:rPr lang="ko-KR" altLang="en-US" sz="20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다큐프라임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‘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한국음식을 말하다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’ 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를 통해 알아보고자 함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6D781B-3C82-494A-81B2-86807B9B0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7963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4554"/>
            <a:ext cx="9144000" cy="6093618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2645786" y="1880405"/>
            <a:ext cx="3852428" cy="1001850"/>
            <a:chOff x="2645786" y="1880405"/>
            <a:chExt cx="3852428" cy="1001850"/>
          </a:xfrm>
        </p:grpSpPr>
        <p:sp>
          <p:nvSpPr>
            <p:cNvPr id="3" name="직사각형 2"/>
            <p:cNvSpPr/>
            <p:nvPr/>
          </p:nvSpPr>
          <p:spPr>
            <a:xfrm>
              <a:off x="3131840" y="1880405"/>
              <a:ext cx="2880320" cy="1001850"/>
            </a:xfrm>
            <a:prstGeom prst="rect">
              <a:avLst/>
            </a:prstGeom>
            <a:solidFill>
              <a:srgbClr val="327A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645786" y="2106723"/>
              <a:ext cx="38524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spc="-150" dirty="0">
                  <a:solidFill>
                    <a:schemeClr val="bg1"/>
                  </a:solidFill>
                  <a:latin typeface="나눔고딕" panose="020B0600000101010101" charset="-127"/>
                  <a:ea typeface="나눔고딕" panose="020B0600000101010101" charset="-127"/>
                </a:rPr>
                <a:t>고급음식의 이미지</a:t>
              </a:r>
              <a:endParaRPr lang="ko-KR" altLang="en-US" spc="-150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</p:grp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600597-197C-475F-BE8D-629049E9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6198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07504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‘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한국음식을 말하다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’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분석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63887" y="1356166"/>
            <a:ext cx="2016224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음식은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,</a:t>
            </a:r>
            <a:endParaRPr lang="ko-KR" altLang="en-US" spc="-150" dirty="0">
              <a:solidFill>
                <a:schemeClr val="tx1">
                  <a:lumMod val="85000"/>
                  <a:lumOff val="1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63688" y="2482319"/>
            <a:ext cx="2664296" cy="116955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먹는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즐기는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느끼는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정성스러운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endParaRPr lang="ko-KR" altLang="en-US" sz="1400" spc="-150" dirty="0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50087" y="2482319"/>
            <a:ext cx="2664296" cy="116955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보는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빠른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간편한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400" spc="-150" dirty="0">
                <a:latin typeface="나눔고딕" panose="020B0600000101010101" charset="-127"/>
                <a:ea typeface="나눔고딕" panose="020B0600000101010101" charset="-127"/>
              </a:rPr>
              <a:t>쉬운 것</a:t>
            </a:r>
            <a:endParaRPr lang="en-US" altLang="ko-KR" sz="14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endParaRPr lang="ko-KR" altLang="en-US" sz="1400" spc="-150" dirty="0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74440" y="2573126"/>
            <a:ext cx="9951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50" dirty="0">
                <a:solidFill>
                  <a:srgbClr val="327A5D"/>
                </a:solidFill>
                <a:latin typeface="나눔고딕" panose="020B0600000101010101" charset="-127"/>
                <a:ea typeface="나눔고딕" panose="020B0600000101010101" charset="-127"/>
              </a:rPr>
              <a:t>VS</a:t>
            </a:r>
            <a:endParaRPr lang="ko-KR" altLang="en-US" spc="-150" dirty="0">
              <a:solidFill>
                <a:srgbClr val="327A5D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123729" y="1995686"/>
            <a:ext cx="4896544" cy="2016224"/>
          </a:xfrm>
          <a:prstGeom prst="roundRect">
            <a:avLst/>
          </a:prstGeom>
          <a:noFill/>
          <a:ln w="15875">
            <a:solidFill>
              <a:srgbClr val="327A5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D35C01-9D2C-49B5-B474-CE40AB862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6890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/>
          <p:cNvCxnSpPr/>
          <p:nvPr/>
        </p:nvCxnSpPr>
        <p:spPr>
          <a:xfrm>
            <a:off x="1691680" y="457197"/>
            <a:ext cx="7200800" cy="3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7504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콘텐츠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활용 방안</a:t>
            </a:r>
          </a:p>
        </p:txBody>
      </p:sp>
      <p:pic>
        <p:nvPicPr>
          <p:cNvPr id="28674" name="Picture 2" descr="C:\Users\jino\Downloads\noun_10011_cc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79"/>
          <a:stretch/>
        </p:blipFill>
        <p:spPr bwMode="auto">
          <a:xfrm>
            <a:off x="2800197" y="1563762"/>
            <a:ext cx="360040" cy="359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675" name="Picture 3" descr="C:\Users\jino\Downloads\noun_11347_cc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90"/>
          <a:stretch/>
        </p:blipFill>
        <p:spPr bwMode="auto">
          <a:xfrm>
            <a:off x="2122860" y="1563638"/>
            <a:ext cx="1714714" cy="1642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:\Users\jino\Downloads\noun_10011_cc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79"/>
          <a:stretch/>
        </p:blipFill>
        <p:spPr bwMode="auto">
          <a:xfrm>
            <a:off x="6041425" y="1563762"/>
            <a:ext cx="360040" cy="359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3" descr="C:\Users\jino\Downloads\noun_11347_cc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90"/>
          <a:stretch/>
        </p:blipFill>
        <p:spPr bwMode="auto">
          <a:xfrm>
            <a:off x="5364088" y="1563638"/>
            <a:ext cx="1714714" cy="1642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2656181" y="3033011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A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팀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97409" y="3033011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B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팀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074440" y="2030434"/>
            <a:ext cx="9951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50" dirty="0">
                <a:solidFill>
                  <a:srgbClr val="327A5D"/>
                </a:solidFill>
                <a:latin typeface="나눔고딕" panose="020B0600000101010101" charset="-127"/>
                <a:ea typeface="나눔고딕" panose="020B0600000101010101" charset="-127"/>
              </a:rPr>
              <a:t>VS</a:t>
            </a:r>
            <a:endParaRPr lang="ko-KR" altLang="en-US" spc="-150" dirty="0">
              <a:solidFill>
                <a:srgbClr val="327A5D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07604" y="3507852"/>
            <a:ext cx="7128792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latin typeface="나눔고딕" panose="020B0600000101010101" charset="-127"/>
                <a:ea typeface="나눔고딕" panose="020B0600000101010101" charset="-127"/>
              </a:rPr>
              <a:t>한 명의 한식 전문 요리사와 방송인이 팀을 이뤄 </a:t>
            </a:r>
            <a:endParaRPr lang="en-US" altLang="ko-KR" sz="1600" spc="-150" dirty="0"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ko-KR" altLang="en-US" sz="1600" spc="-150" dirty="0">
                <a:latin typeface="나눔고딕" panose="020B0600000101010101" charset="-127"/>
                <a:ea typeface="나눔고딕" panose="020B0600000101010101" charset="-127"/>
              </a:rPr>
              <a:t>옛 문헌에 나온 전통 음식을 재현하고 대결하는 </a:t>
            </a:r>
            <a:r>
              <a:rPr lang="ko-KR" altLang="en-US" sz="1600" spc="-150" dirty="0" err="1">
                <a:latin typeface="나눔고딕" panose="020B0600000101010101" charset="-127"/>
                <a:ea typeface="나눔고딕" panose="020B0600000101010101" charset="-127"/>
              </a:rPr>
              <a:t>컨셉</a:t>
            </a:r>
            <a:endParaRPr lang="ko-KR" altLang="en-US" sz="1600" spc="-150" dirty="0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DE6C0C9-9951-4704-AC2F-14CABB384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546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C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79812" y="1491630"/>
            <a:ext cx="338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spc="-300" dirty="0" err="1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QnA</a:t>
            </a:r>
            <a:endParaRPr lang="en-US" altLang="ko-KR" sz="7200" spc="-3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275856" y="2571750"/>
            <a:ext cx="26282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E022442-4D93-4C6B-801E-187F3699A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502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001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졸업연구 개요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1198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0" y="272327"/>
            <a:ext cx="18722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졸업연구 개요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3CD8F4-8318-4925-AEB5-3B537D56292B}"/>
              </a:ext>
            </a:extLst>
          </p:cNvPr>
          <p:cNvSpPr txBox="1"/>
          <p:nvPr/>
        </p:nvSpPr>
        <p:spPr>
          <a:xfrm>
            <a:off x="1547664" y="762886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1.  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개발 배경</a:t>
            </a:r>
            <a:endParaRPr lang="ko-KR" altLang="en-US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F74FC9-7893-48CF-BBB3-DC46DA9662D4}"/>
              </a:ext>
            </a:extLst>
          </p:cNvPr>
          <p:cNvSpPr txBox="1"/>
          <p:nvPr/>
        </p:nvSpPr>
        <p:spPr>
          <a:xfrm>
            <a:off x="1547664" y="228003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2.  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개발 목표</a:t>
            </a:r>
            <a:endParaRPr lang="ko-KR" altLang="en-US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EAA7D3-4098-49A5-8284-2893AF6F75E4}"/>
              </a:ext>
            </a:extLst>
          </p:cNvPr>
          <p:cNvSpPr txBox="1"/>
          <p:nvPr/>
        </p:nvSpPr>
        <p:spPr>
          <a:xfrm>
            <a:off x="1547664" y="362722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3.  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기대 효과</a:t>
            </a:r>
            <a:endParaRPr lang="ko-KR" altLang="en-US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22C99A-4F02-4DB3-9839-6FA4BD2CB753}"/>
              </a:ext>
            </a:extLst>
          </p:cNvPr>
          <p:cNvSpPr txBox="1"/>
          <p:nvPr/>
        </p:nvSpPr>
        <p:spPr>
          <a:xfrm>
            <a:off x="2195736" y="1070663"/>
            <a:ext cx="6408712" cy="95410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요리에 처음 입문하는 사람들에게 완성된 음식을 기대하기는 어렵다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도전하고자 하는 음식에 필요한 식재료를 구분하는 것 조차 버거울 것이다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그러나</a:t>
            </a:r>
            <a:r>
              <a:rPr lang="en-US" altLang="ko-KR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, </a:t>
            </a:r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레시피를 공유하여 음식을 만들기 위해 필요한 재료들과 계량법을</a:t>
            </a:r>
            <a:r>
              <a:rPr lang="en-US" altLang="ko-KR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알 수 있다면 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초보자도 쉽게 완성된 음식을 만들어 낼 수 있을 것이다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4A7A63-56C4-449E-9874-7E01287B8A63}"/>
              </a:ext>
            </a:extLst>
          </p:cNvPr>
          <p:cNvSpPr txBox="1"/>
          <p:nvPr/>
        </p:nvSpPr>
        <p:spPr>
          <a:xfrm>
            <a:off x="2195736" y="2585724"/>
            <a:ext cx="6120680" cy="73866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사용자들 간 레시피를 공유하여 조리과정의 폭넓은 선택을 할 수 있게 한다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en-US" altLang="ko-KR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AR </a:t>
            </a:r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카메라로 식재료를 인식하여 요리에 쓰일 만큼의 계량을 정확히 하게 한다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en-US" altLang="ko-KR" sz="1400" b="1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[ </a:t>
            </a:r>
            <a:r>
              <a:rPr lang="ko-KR" altLang="en-US" sz="1400" b="1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옵 션 </a:t>
            </a:r>
            <a:r>
              <a:rPr lang="en-US" altLang="ko-KR" sz="1400" b="1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] </a:t>
            </a:r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지역 시장물가나 온라인 몰의 최저가를 </a:t>
            </a:r>
            <a:r>
              <a:rPr lang="en-US" altLang="ko-KR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AR</a:t>
            </a:r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카메라 안에 시각화하여  나타낸다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4C2476-4804-40CD-B41D-62A932BDA71E}"/>
              </a:ext>
            </a:extLst>
          </p:cNvPr>
          <p:cNvSpPr txBox="1"/>
          <p:nvPr/>
        </p:nvSpPr>
        <p:spPr>
          <a:xfrm>
            <a:off x="2195736" y="3941201"/>
            <a:ext cx="5904656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누구나 스스로 요리를 할 수 있는 능력을 갖춤으로써 대한민국 음식문화를 </a:t>
            </a:r>
            <a:endParaRPr lang="en-US" altLang="ko-KR" sz="1400" spc="-10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ko-KR" altLang="en-US" sz="1400" spc="-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발전시키는 효과를 기대할 수 있다</a:t>
            </a:r>
            <a:endParaRPr lang="ko-KR" altLang="en-US" sz="1400" spc="-10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401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0" grpId="0"/>
      <p:bldP spid="11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002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관련연구 사례 </a:t>
            </a:r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&amp; </a:t>
            </a:r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구현기능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772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>
            <a:cxnSpLocks/>
          </p:cNvCxnSpPr>
          <p:nvPr/>
        </p:nvCxnSpPr>
        <p:spPr>
          <a:xfrm>
            <a:off x="2097128" y="457200"/>
            <a:ext cx="67953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6872" y="134034"/>
            <a:ext cx="1970256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관련연구사례  </a:t>
            </a:r>
            <a:r>
              <a:rPr lang="en-US" altLang="ko-KR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&amp; </a:t>
            </a:r>
          </a:p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구현기능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3CD8F4-8318-4925-AEB5-3B537D56292B}"/>
              </a:ext>
            </a:extLst>
          </p:cNvPr>
          <p:cNvSpPr txBox="1"/>
          <p:nvPr/>
        </p:nvSpPr>
        <p:spPr>
          <a:xfrm>
            <a:off x="1907704" y="709394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1.  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관련연구사례</a:t>
            </a:r>
            <a:endParaRPr lang="ko-KR" altLang="en-US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F74FC9-7893-48CF-BBB3-DC46DA9662D4}"/>
              </a:ext>
            </a:extLst>
          </p:cNvPr>
          <p:cNvSpPr txBox="1"/>
          <p:nvPr/>
        </p:nvSpPr>
        <p:spPr>
          <a:xfrm>
            <a:off x="1763688" y="2777592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2.  </a:t>
            </a:r>
            <a:r>
              <a:rPr lang="ko-KR" altLang="en-US" sz="1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구현기능</a:t>
            </a:r>
            <a:endParaRPr lang="ko-KR" altLang="en-US" sz="1400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49D0A5-382F-4999-A440-6917C402273C}"/>
              </a:ext>
            </a:extLst>
          </p:cNvPr>
          <p:cNvSpPr txBox="1"/>
          <p:nvPr/>
        </p:nvSpPr>
        <p:spPr>
          <a:xfrm>
            <a:off x="2411760" y="1032558"/>
            <a:ext cx="3384376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스마트 요리 레시피 보조 시뮬레이터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32584C-ECF9-4C20-A201-1B28B49B74CD}"/>
              </a:ext>
            </a:extLst>
          </p:cNvPr>
          <p:cNvSpPr txBox="1"/>
          <p:nvPr/>
        </p:nvSpPr>
        <p:spPr>
          <a:xfrm>
            <a:off x="2411760" y="3100756"/>
            <a:ext cx="5328592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AR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카메라를 통한 식재료 인식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0542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003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시스템 시나리오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5296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7" name="직선 연결선 6"/>
          <p:cNvCxnSpPr>
            <a:cxnSpLocks/>
          </p:cNvCxnSpPr>
          <p:nvPr/>
        </p:nvCxnSpPr>
        <p:spPr>
          <a:xfrm>
            <a:off x="2123728" y="457200"/>
            <a:ext cx="6768752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4555" y="272534"/>
            <a:ext cx="18722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spc="-15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시스템  시나리오</a:t>
            </a:r>
            <a:endParaRPr lang="ko-KR" altLang="en-US" b="1" i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62414A-8275-4268-AF2E-4952FD10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504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87724" y="1817385"/>
            <a:ext cx="4968552" cy="120032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004</a:t>
            </a:r>
          </a:p>
          <a:p>
            <a:pPr algn="ctr"/>
            <a:r>
              <a:rPr lang="ko-KR" altLang="en-US" sz="3600" i="1" spc="-15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돋움" panose="020B0604000101010101" pitchFamily="50" charset="-127"/>
              </a:rPr>
              <a:t>개발 환경</a:t>
            </a:r>
            <a:endParaRPr lang="ko-KR" altLang="en-US" sz="2800" i="1" spc="-150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4660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14181B"/>
      </a:dk1>
      <a:lt1>
        <a:sysClr val="window" lastClr="F0F1F2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14181B"/>
      </a:dk1>
      <a:lt1>
        <a:sysClr val="window" lastClr="F0F1F2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413</Words>
  <Application>Microsoft Office PowerPoint</Application>
  <PresentationFormat>화면 슬라이드 쇼(16:9)</PresentationFormat>
  <Paragraphs>140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나눔고딕</vt:lpstr>
      <vt:lpstr>함초롬돋움</vt:lpstr>
      <vt:lpstr>맑은 고딕</vt:lpstr>
      <vt:lpstr>한컴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YHS</cp:lastModifiedBy>
  <cp:revision>168</cp:revision>
  <dcterms:created xsi:type="dcterms:W3CDTF">2006-10-05T04:04:58Z</dcterms:created>
  <dcterms:modified xsi:type="dcterms:W3CDTF">2019-12-12T07:56:26Z</dcterms:modified>
</cp:coreProperties>
</file>

<file path=docProps/thumbnail.jpeg>
</file>